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8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2"/>
    <p:restoredTop sz="94694"/>
  </p:normalViewPr>
  <p:slideViewPr>
    <p:cSldViewPr snapToGrid="0">
      <p:cViewPr>
        <p:scale>
          <a:sx n="125" d="100"/>
          <a:sy n="125" d="100"/>
        </p:scale>
        <p:origin x="-372" y="-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10/09/2025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9.10.2025.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9.10.2025.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Origin</a:t>
            </a:r>
            <a:r>
              <a:rPr lang="cs-CZ" dirty="0"/>
              <a:t> and </a:t>
            </a:r>
            <a:r>
              <a:rPr lang="cs-CZ" dirty="0" err="1"/>
              <a:t>Future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Neighbouring</a:t>
            </a:r>
            <a:r>
              <a:rPr lang="cs-CZ" dirty="0"/>
              <a:t> R</a:t>
            </a:r>
            <a:r>
              <a:rPr dirty="0" err="1"/>
              <a:t>ights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Dr. Rudolf Leška</a:t>
            </a:r>
          </a:p>
          <a:p>
            <a:r>
              <a:rPr dirty="0"/>
              <a:t>University of Finance and Administration</a:t>
            </a:r>
            <a:endParaRPr lang="cs-CZ" dirty="0"/>
          </a:p>
          <a:p>
            <a:r>
              <a:rPr lang="cs-CZ" dirty="0"/>
              <a:t>Palacký University</a:t>
            </a:r>
            <a:endParaRPr dirty="0"/>
          </a:p>
          <a:p>
            <a:r>
              <a:rPr dirty="0"/>
              <a:t>ŠTAIDL LEŠKA ADVOKÁT</a:t>
            </a:r>
            <a:r>
              <a:rPr lang="cs-CZ" dirty="0"/>
              <a:t>I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6289" y="2922905"/>
            <a:ext cx="4474352" cy="3404743"/>
          </a:xfrm>
        </p:spPr>
        <p:txBody>
          <a:bodyPr>
            <a:normAutofit/>
          </a:bodyPr>
          <a:lstStyle/>
          <a:p>
            <a:r>
              <a:rPr lang="cs-CZ" dirty="0"/>
              <a:t>•</a:t>
            </a:r>
            <a:r>
              <a:rPr lang="en-US" dirty="0"/>
              <a:t> Shared intellectual and legislative traditions</a:t>
            </a:r>
            <a:r>
              <a:rPr lang="cs-CZ" dirty="0"/>
              <a:t>, p</a:t>
            </a:r>
            <a:r>
              <a:rPr lang="en-US" dirty="0" err="1"/>
              <a:t>erformances</a:t>
            </a:r>
            <a:r>
              <a:rPr lang="en-US" dirty="0"/>
              <a:t> conceptualized as independent immaterial goods</a:t>
            </a:r>
          </a:p>
          <a:p>
            <a:r>
              <a:rPr lang="en-US" dirty="0"/>
              <a:t>• Performers’ rights born from Central European thought</a:t>
            </a:r>
            <a:endParaRPr lang="cs-CZ" dirty="0"/>
          </a:p>
          <a:p>
            <a:r>
              <a:rPr lang="cs-CZ" dirty="0"/>
              <a:t>-- </a:t>
            </a:r>
            <a:r>
              <a:rPr lang="en-US" dirty="0"/>
              <a:t>Karel Kadlec, 1892</a:t>
            </a:r>
          </a:p>
          <a:p>
            <a:r>
              <a:rPr lang="cs-CZ" dirty="0"/>
              <a:t>-- </a:t>
            </a:r>
            <a:r>
              <a:rPr lang="en-US" dirty="0"/>
              <a:t>Otto Opet, 1897</a:t>
            </a:r>
          </a:p>
          <a:p>
            <a:r>
              <a:rPr lang="cs-CZ" dirty="0"/>
              <a:t>-- </a:t>
            </a:r>
            <a:r>
              <a:rPr lang="en-US" dirty="0" err="1"/>
              <a:t>Landgericht</a:t>
            </a:r>
            <a:r>
              <a:rPr lang="en-US" dirty="0"/>
              <a:t> Berlin, </a:t>
            </a:r>
            <a:r>
              <a:rPr lang="en-US" dirty="0" err="1"/>
              <a:t>Opernsänger</a:t>
            </a:r>
            <a:r>
              <a:rPr lang="en-US" dirty="0"/>
              <a:t> 1899 case</a:t>
            </a:r>
            <a:r>
              <a:rPr lang="cs-CZ" dirty="0"/>
              <a:t> (</a:t>
            </a:r>
            <a:r>
              <a:rPr lang="en-US" dirty="0"/>
              <a:t>GRUR 131, 1900</a:t>
            </a:r>
            <a:r>
              <a:rPr lang="cs-CZ" dirty="0"/>
              <a:t>)</a:t>
            </a:r>
          </a:p>
          <a:p>
            <a:r>
              <a:rPr lang="en-US" dirty="0"/>
              <a:t>•</a:t>
            </a:r>
            <a:r>
              <a:rPr lang="cs-CZ" dirty="0"/>
              <a:t> 1928 Rome </a:t>
            </a:r>
            <a:r>
              <a:rPr lang="en-US" dirty="0"/>
              <a:t>revision conference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6289" y="1462405"/>
            <a:ext cx="4474352" cy="1262507"/>
          </a:xfrm>
        </p:spPr>
        <p:txBody>
          <a:bodyPr/>
          <a:lstStyle/>
          <a:p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Context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B64FAA8-4893-6711-CD44-ECBBAC206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529" y="1291317"/>
            <a:ext cx="6712051" cy="52649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</a:t>
            </a:r>
            <a:r>
              <a:rPr lang="cs-CZ" dirty="0"/>
              <a:t> </a:t>
            </a:r>
            <a:r>
              <a:rPr lang="cs-CZ" dirty="0" err="1"/>
              <a:t>Concept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en-US" dirty="0"/>
              <a:t>a sui generis right</a:t>
            </a:r>
            <a:r>
              <a:rPr lang="cs-CZ" dirty="0"/>
              <a:t> developer by </a:t>
            </a:r>
            <a:r>
              <a:rPr lang="en-US" dirty="0"/>
              <a:t>Alexander Elster</a:t>
            </a:r>
            <a:r>
              <a:rPr lang="cs-CZ" dirty="0"/>
              <a:t> (1930)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planned</a:t>
            </a:r>
            <a:r>
              <a:rPr lang="cs-CZ" dirty="0"/>
              <a:t> joint German-</a:t>
            </a:r>
            <a:r>
              <a:rPr lang="cs-CZ" dirty="0" err="1"/>
              <a:t>Austrian</a:t>
            </a:r>
            <a:r>
              <a:rPr lang="cs-CZ" dirty="0"/>
              <a:t> copyright </a:t>
            </a:r>
            <a:r>
              <a:rPr lang="cs-CZ" dirty="0" err="1"/>
              <a:t>law</a:t>
            </a:r>
            <a:endParaRPr lang="cs-CZ" dirty="0"/>
          </a:p>
          <a:p>
            <a:r>
              <a:rPr dirty="0"/>
              <a:t>• </a:t>
            </a:r>
            <a:r>
              <a:rPr lang="cs-CZ" dirty="0"/>
              <a:t>1936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Austrian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(</a:t>
            </a:r>
            <a:r>
              <a:rPr dirty="0"/>
              <a:t>recognition of </a:t>
            </a:r>
            <a:r>
              <a:rPr lang="cs-CZ" dirty="0" err="1"/>
              <a:t>neighbouring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dirty="0"/>
              <a:t>performers</a:t>
            </a:r>
            <a:r>
              <a:rPr lang="cs-CZ" dirty="0"/>
              <a:t>, </a:t>
            </a:r>
            <a:r>
              <a:rPr lang="cs-CZ" dirty="0" err="1"/>
              <a:t>phonogram</a:t>
            </a:r>
            <a:r>
              <a:rPr lang="cs-CZ" dirty="0"/>
              <a:t> </a:t>
            </a:r>
            <a:r>
              <a:rPr lang="cs-CZ" dirty="0" err="1"/>
              <a:t>producers</a:t>
            </a:r>
            <a:r>
              <a:rPr lang="cs-CZ" dirty="0"/>
              <a:t>) </a:t>
            </a:r>
            <a:endParaRPr dirty="0"/>
          </a:p>
          <a:p>
            <a:r>
              <a:rPr dirty="0"/>
              <a:t>• Model for Germany (1965) and Italy (1941)</a:t>
            </a:r>
          </a:p>
          <a:p>
            <a:r>
              <a:rPr dirty="0"/>
              <a:t>• Rooted in pre‑war Central European legal thought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Austria 1936: Birth of Neighboring Rights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Exclusive </a:t>
            </a:r>
            <a:r>
              <a:rPr lang="cs-CZ" dirty="0" err="1"/>
              <a:t>neighbouring</a:t>
            </a:r>
            <a:r>
              <a:rPr lang="cs-CZ" dirty="0"/>
              <a:t> </a:t>
            </a:r>
            <a:r>
              <a:rPr dirty="0"/>
              <a:t>rights for performers</a:t>
            </a:r>
            <a:r>
              <a:rPr lang="cs-CZ" dirty="0"/>
              <a:t>, </a:t>
            </a:r>
            <a:r>
              <a:rPr lang="cs-CZ" dirty="0" err="1"/>
              <a:t>phonogram</a:t>
            </a:r>
            <a:r>
              <a:rPr lang="cs-CZ" dirty="0"/>
              <a:t> </a:t>
            </a:r>
            <a:r>
              <a:rPr lang="cs-CZ" dirty="0" err="1"/>
              <a:t>producers</a:t>
            </a:r>
            <a:r>
              <a:rPr lang="cs-CZ" dirty="0"/>
              <a:t> and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broadcasters</a:t>
            </a:r>
            <a:endParaRPr dirty="0"/>
          </a:p>
          <a:p>
            <a:r>
              <a:rPr dirty="0"/>
              <a:t>• </a:t>
            </a:r>
            <a:r>
              <a:rPr lang="cs-CZ" dirty="0" err="1"/>
              <a:t>Czechoslovakia</a:t>
            </a:r>
            <a:r>
              <a:rPr lang="cs-CZ" dirty="0"/>
              <a:t> 1953, </a:t>
            </a:r>
            <a:r>
              <a:rPr lang="cs-CZ" dirty="0" err="1"/>
              <a:t>Yugoslavia</a:t>
            </a:r>
            <a:r>
              <a:rPr lang="cs-CZ" dirty="0"/>
              <a:t> 1957, GDR (East Germany) 1965, FRG (</a:t>
            </a:r>
            <a:r>
              <a:rPr lang="cs-CZ" dirty="0" err="1"/>
              <a:t>West</a:t>
            </a:r>
            <a:r>
              <a:rPr lang="cs-CZ" dirty="0"/>
              <a:t> Germany) 1965</a:t>
            </a:r>
            <a:endParaRPr dirty="0"/>
          </a:p>
          <a:p>
            <a:r>
              <a:rPr dirty="0"/>
              <a:t>• </a:t>
            </a:r>
            <a:r>
              <a:rPr lang="cs-CZ" dirty="0" err="1"/>
              <a:t>Czechoslovakia</a:t>
            </a:r>
            <a:r>
              <a:rPr lang="cs-CZ" dirty="0"/>
              <a:t> a</a:t>
            </a:r>
            <a:r>
              <a:rPr dirty="0" err="1"/>
              <a:t>dvocated</a:t>
            </a:r>
            <a:r>
              <a:rPr dirty="0"/>
              <a:t> exclusive rights at 1961 Rome Convention</a:t>
            </a:r>
            <a:r>
              <a:rPr lang="cs-CZ" dirty="0"/>
              <a:t> (x UK, France, Italy)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Exclusive Rights in Communist Law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Rome </a:t>
            </a:r>
            <a:r>
              <a:rPr lang="cs-CZ" dirty="0" err="1"/>
              <a:t>Convention</a:t>
            </a:r>
            <a:r>
              <a:rPr lang="cs-CZ" dirty="0"/>
              <a:t> </a:t>
            </a:r>
            <a:r>
              <a:rPr lang="cs-CZ" dirty="0" err="1"/>
              <a:t>largely</a:t>
            </a:r>
            <a:r>
              <a:rPr lang="cs-CZ" dirty="0"/>
              <a:t> </a:t>
            </a:r>
            <a:r>
              <a:rPr lang="cs-CZ" dirty="0" err="1"/>
              <a:t>substituted</a:t>
            </a:r>
            <a:r>
              <a:rPr lang="cs-CZ" dirty="0"/>
              <a:t> by WPPT, BTAP, Broadcasting </a:t>
            </a:r>
            <a:r>
              <a:rPr lang="cs-CZ" dirty="0" err="1"/>
              <a:t>treaty</a:t>
            </a:r>
            <a:r>
              <a:rPr lang="cs-CZ" dirty="0"/>
              <a:t> (?)</a:t>
            </a:r>
          </a:p>
          <a:p>
            <a:r>
              <a:rPr lang="en-US" dirty="0"/>
              <a:t>Autonomous Concept of European Union Law</a:t>
            </a:r>
            <a:r>
              <a:rPr lang="cs-CZ" dirty="0"/>
              <a:t>? (</a:t>
            </a:r>
            <a:r>
              <a:rPr lang="en-US" dirty="0"/>
              <a:t>1992 Rental and Lending Directive</a:t>
            </a:r>
            <a:r>
              <a:rPr lang="cs-CZ" dirty="0"/>
              <a:t>)</a:t>
            </a:r>
          </a:p>
          <a:p>
            <a:r>
              <a:rPr lang="cs-CZ" dirty="0"/>
              <a:t>EU </a:t>
            </a:r>
            <a:r>
              <a:rPr lang="cs-CZ" dirty="0" err="1"/>
              <a:t>promotes</a:t>
            </a:r>
            <a:r>
              <a:rPr lang="cs-CZ" dirty="0"/>
              <a:t> </a:t>
            </a:r>
            <a:r>
              <a:rPr lang="cs-CZ" dirty="0" err="1"/>
              <a:t>exclusive</a:t>
            </a:r>
            <a:r>
              <a:rPr lang="cs-CZ" dirty="0"/>
              <a:t> </a:t>
            </a:r>
            <a:r>
              <a:rPr lang="cs-CZ" dirty="0" err="1"/>
              <a:t>neighbouring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via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agreements</a:t>
            </a:r>
            <a:endParaRPr lang="cs-CZ" dirty="0"/>
          </a:p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US (</a:t>
            </a:r>
            <a:r>
              <a:rPr lang="cs-CZ" dirty="0" err="1"/>
              <a:t>Garcia</a:t>
            </a:r>
            <a:r>
              <a:rPr lang="cs-CZ" dirty="0"/>
              <a:t> v Google)</a:t>
            </a:r>
          </a:p>
          <a:p>
            <a:r>
              <a:rPr lang="en-US" dirty="0"/>
              <a:t>Solutions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current</a:t>
            </a:r>
            <a:r>
              <a:rPr lang="cs-CZ" dirty="0"/>
              <a:t> </a:t>
            </a:r>
            <a:r>
              <a:rPr lang="cs-CZ" dirty="0" err="1"/>
              <a:t>challenges</a:t>
            </a:r>
            <a:r>
              <a:rPr lang="cs-CZ" dirty="0"/>
              <a:t> </a:t>
            </a:r>
            <a:r>
              <a:rPr lang="en-US" dirty="0"/>
              <a:t>to be based on human centered not investment focused approach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Future</a:t>
            </a:r>
            <a:r>
              <a:rPr lang="cs-CZ" dirty="0"/>
              <a:t>?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259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Avenir</vt:lpstr>
      <vt:lpstr>Office Theme</vt:lpstr>
      <vt:lpstr>Custom Design</vt:lpstr>
      <vt:lpstr>On the Origin and Future of the Neighbouring Rights</vt:lpstr>
      <vt:lpstr>Central European Context</vt:lpstr>
      <vt:lpstr>Austria 1936: Birth of Neighboring Rights</vt:lpstr>
      <vt:lpstr>Exclusive Rights in Communist Law</vt:lpstr>
      <vt:lpstr>Future?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Rudolf Leska</cp:lastModifiedBy>
  <cp:revision>8</cp:revision>
  <dcterms:created xsi:type="dcterms:W3CDTF">2025-09-01T09:55:38Z</dcterms:created>
  <dcterms:modified xsi:type="dcterms:W3CDTF">2025-10-09T08:34:14Z</dcterms:modified>
</cp:coreProperties>
</file>